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8" r:id="rId12"/>
    <p:sldId id="269" r:id="rId13"/>
    <p:sldId id="270" r:id="rId14"/>
  </p:sldIdLst>
  <p:sldSz cx="14630400" cy="8229600"/>
  <p:notesSz cx="8229600" cy="14630400"/>
  <p:embeddedFontLst>
    <p:embeddedFont>
      <p:font typeface="Nunito Semi Bold" panose="020B0604020202020204" charset="0"/>
      <p:regular r:id="rId16"/>
    </p:embeddedFont>
    <p:embeddedFont>
      <p:font typeface="PT Sans" panose="020B0503020203020204" pitchFamily="34" charset="0"/>
      <p:regular r:id="rId17"/>
      <p:bold r:id="rId18"/>
      <p:italic r:id="rId19"/>
      <p:boldItalic r:id="rId20"/>
    </p:embeddedFont>
    <p:embeddedFont>
      <p:font typeface="PT Sans Bold" panose="020B0703020203020204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76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32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95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6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oardgamematcher.streamlit.ap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hyperlink" Target="https://github.com/LOA395/GameMatcher.git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0156"/>
            <a:ext cx="7990031" cy="2962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BoardGameMatcher: Encuentra tu juego perfecto.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340913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"Find your perfect board game match!"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44024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Prepárate para una experiencia única en la búsqueda de tu próximo juego favorito.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4037" y="6924201"/>
            <a:ext cx="3057406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Laura Ortiz Alameda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8693" y="3464004"/>
            <a:ext cx="5649278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Aplicación en Streamlit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968693" y="4728091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7998" y="4823222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706761" y="4728091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Interfaz Intuitiva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706761" y="5198269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Diseño fácil de usar para una experiencia de usuario fluida.</a:t>
            </a:r>
            <a:endParaRPr lang="es-E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4728091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7972" y="4823222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66735" y="4728091"/>
            <a:ext cx="2893100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Entrada de Preferencias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66735" y="5198269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usuarios pueden describir sus gustos o el tipo de juego que buscan.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8693" y="6407587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27998" y="6502718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706761" y="6407587"/>
            <a:ext cx="42270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Opción del Usuario</a:t>
            </a:r>
            <a:endParaRPr lang="es-ES" sz="2000" dirty="0"/>
          </a:p>
        </p:txBody>
      </p:sp>
      <p:sp>
        <p:nvSpPr>
          <p:cNvPr id="15" name="Text 12"/>
          <p:cNvSpPr/>
          <p:nvPr/>
        </p:nvSpPr>
        <p:spPr>
          <a:xfrm>
            <a:off x="1706761" y="6877764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E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usuarios pueden elegir incluir valoraciones en las recomendaciones.</a:t>
            </a:r>
            <a:endParaRPr lang="es-ES" sz="1800" dirty="0"/>
          </a:p>
        </p:txBody>
      </p:sp>
      <p:sp>
        <p:nvSpPr>
          <p:cNvPr id="16" name="Shape 13"/>
          <p:cNvSpPr/>
          <p:nvPr/>
        </p:nvSpPr>
        <p:spPr>
          <a:xfrm>
            <a:off x="7428667" y="6407587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87972" y="6502718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66735" y="640758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Resultado Final</a:t>
            </a:r>
            <a:endParaRPr lang="es-ES" sz="2000" dirty="0"/>
          </a:p>
        </p:txBody>
      </p:sp>
      <p:sp>
        <p:nvSpPr>
          <p:cNvPr id="19" name="Text 16"/>
          <p:cNvSpPr/>
          <p:nvPr/>
        </p:nvSpPr>
        <p:spPr>
          <a:xfrm>
            <a:off x="8166735" y="6877764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Las recomendaciones reflejan tanto las preferencias del usuario como la calidad del juego.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3DBCD89-E69D-450B-6AA1-6A67707C6168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Model Deployment Using Streamlit | Deploy ML Models using Streamlit">
            <a:extLst>
              <a:ext uri="{FF2B5EF4-FFF2-40B4-BE49-F238E27FC236}">
                <a16:creationId xmlns:a16="http://schemas.microsoft.com/office/drawing/2014/main" id="{50DE82E6-6540-2710-9C55-B470996DB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7" b="24551"/>
          <a:stretch/>
        </p:blipFill>
        <p:spPr bwMode="auto">
          <a:xfrm>
            <a:off x="0" y="-19263"/>
            <a:ext cx="14630400" cy="28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0845" y="622935"/>
            <a:ext cx="7742873" cy="1177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s-E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Conclusiones</a:t>
            </a:r>
            <a:endParaRPr lang="es-ES" sz="3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" y="622935"/>
            <a:ext cx="500420" cy="50042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ED02B2C-7151-40E4-3B1F-7E4047A48489}"/>
              </a:ext>
            </a:extLst>
          </p:cNvPr>
          <p:cNvSpPr txBox="1"/>
          <p:nvPr/>
        </p:nvSpPr>
        <p:spPr>
          <a:xfrm>
            <a:off x="1050845" y="1806875"/>
            <a:ext cx="125759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Sistema de Recomendación Efectivo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recomendador</a:t>
            </a:r>
            <a:r>
              <a:rPr lang="es-ES" dirty="0">
                <a:solidFill>
                  <a:schemeClr val="bg1"/>
                </a:solidFill>
              </a:rPr>
              <a:t> basado en </a:t>
            </a:r>
            <a:r>
              <a:rPr lang="es-ES" b="1" dirty="0">
                <a:solidFill>
                  <a:schemeClr val="bg1"/>
                </a:solidFill>
              </a:rPr>
              <a:t>Doc2Vec</a:t>
            </a:r>
            <a:r>
              <a:rPr lang="es-ES" dirty="0">
                <a:solidFill>
                  <a:schemeClr val="bg1"/>
                </a:solidFill>
              </a:rPr>
              <a:t> ha mostrado ser eficiente para encontrar juegos de mesa similares en función de descripciones, mecánicas y categorías, adaptándose a las preferencias de los usuarios.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BEB93A27-F87D-6D44-DC61-2796A3CF7F47}"/>
              </a:ext>
            </a:extLst>
          </p:cNvPr>
          <p:cNvSpPr/>
          <p:nvPr/>
        </p:nvSpPr>
        <p:spPr>
          <a:xfrm>
            <a:off x="491370" y="16732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F0CA3E9-F761-F0AC-DE32-88672C520A7C}"/>
              </a:ext>
            </a:extLst>
          </p:cNvPr>
          <p:cNvSpPr/>
          <p:nvPr/>
        </p:nvSpPr>
        <p:spPr>
          <a:xfrm>
            <a:off x="668625" y="1824605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D9DD23AC-F7E4-DF88-1E33-846722293727}"/>
              </a:ext>
            </a:extLst>
          </p:cNvPr>
          <p:cNvSpPr/>
          <p:nvPr/>
        </p:nvSpPr>
        <p:spPr>
          <a:xfrm>
            <a:off x="508329" y="348138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F4A1CCBC-7C8B-D8A4-ACD2-A4EADCC8F78F}"/>
              </a:ext>
            </a:extLst>
          </p:cNvPr>
          <p:cNvSpPr/>
          <p:nvPr/>
        </p:nvSpPr>
        <p:spPr>
          <a:xfrm>
            <a:off x="508328" y="537590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F459DFDA-A6A5-0599-BFCB-FBDE04917A1F}"/>
              </a:ext>
            </a:extLst>
          </p:cNvPr>
          <p:cNvSpPr/>
          <p:nvPr/>
        </p:nvSpPr>
        <p:spPr>
          <a:xfrm>
            <a:off x="674990" y="553466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5196E62A-5BEA-AD9A-2C85-5E041023CB45}"/>
              </a:ext>
            </a:extLst>
          </p:cNvPr>
          <p:cNvSpPr/>
          <p:nvPr/>
        </p:nvSpPr>
        <p:spPr>
          <a:xfrm>
            <a:off x="681447" y="362558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2C1AD4-2731-17A8-03A7-021E382DFC2D}"/>
              </a:ext>
            </a:extLst>
          </p:cNvPr>
          <p:cNvSpPr txBox="1"/>
          <p:nvPr/>
        </p:nvSpPr>
        <p:spPr>
          <a:xfrm>
            <a:off x="1046797" y="3615031"/>
            <a:ext cx="1290215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</a:rPr>
              <a:t>Pinecone</a:t>
            </a:r>
            <a:r>
              <a:rPr lang="es-ES" sz="2400" b="1" dirty="0">
                <a:solidFill>
                  <a:schemeClr val="bg1"/>
                </a:solidFill>
              </a:rPr>
              <a:t> para Escalabilidad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La integración con </a:t>
            </a:r>
            <a:r>
              <a:rPr lang="es-ES" b="1" dirty="0" err="1">
                <a:solidFill>
                  <a:schemeClr val="bg1"/>
                </a:solidFill>
              </a:rPr>
              <a:t>Pinecone</a:t>
            </a:r>
            <a:r>
              <a:rPr lang="es-ES" dirty="0">
                <a:solidFill>
                  <a:schemeClr val="bg1"/>
                </a:solidFill>
              </a:rPr>
              <a:t> ha permitido una búsqueda rápida y escalable de los </a:t>
            </a:r>
            <a:r>
              <a:rPr lang="es-ES" dirty="0" err="1">
                <a:solidFill>
                  <a:schemeClr val="bg1"/>
                </a:solidFill>
              </a:rPr>
              <a:t>embeddings</a:t>
            </a:r>
            <a:r>
              <a:rPr lang="es-ES" dirty="0">
                <a:solidFill>
                  <a:schemeClr val="bg1"/>
                </a:solidFill>
              </a:rPr>
              <a:t>, mejorando el rendimiento del sistema.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76DBB9-B36B-7762-5CBB-73B70A585550}"/>
              </a:ext>
            </a:extLst>
          </p:cNvPr>
          <p:cNvSpPr txBox="1"/>
          <p:nvPr/>
        </p:nvSpPr>
        <p:spPr>
          <a:xfrm>
            <a:off x="1050844" y="5534669"/>
            <a:ext cx="130712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Personalización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Los usuarios pueden obtener recomendaciones personalizadas, con la opción de priorizar la </a:t>
            </a:r>
            <a:r>
              <a:rPr lang="es-ES" dirty="0" err="1">
                <a:solidFill>
                  <a:schemeClr val="bg1"/>
                </a:solidFill>
              </a:rPr>
              <a:t>similaridad</a:t>
            </a:r>
            <a:r>
              <a:rPr lang="es-ES" dirty="0">
                <a:solidFill>
                  <a:schemeClr val="bg1"/>
                </a:solidFill>
              </a:rPr>
              <a:t> o tener en cuenta las valoraciones de los juegos.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8793348-D8EA-30EC-4D9F-1333169BB502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27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0845" y="622935"/>
            <a:ext cx="7742873" cy="1177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00"/>
              </a:lnSpc>
            </a:pPr>
            <a:r>
              <a:rPr lang="es-ES" sz="4000" dirty="0">
                <a:solidFill>
                  <a:srgbClr val="FFFFFF"/>
                </a:solidFill>
                <a:latin typeface="Nunito Semi Bold" pitchFamily="34" charset="0"/>
              </a:rPr>
              <a:t>Mejoras Futuras</a:t>
            </a:r>
          </a:p>
          <a:p>
            <a:pPr marL="0" indent="0">
              <a:lnSpc>
                <a:spcPts val="4600"/>
              </a:lnSpc>
              <a:buNone/>
            </a:pPr>
            <a:endParaRPr lang="en-US" sz="3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" y="622935"/>
            <a:ext cx="500420" cy="50042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ED02B2C-7151-40E4-3B1F-7E4047A48489}"/>
              </a:ext>
            </a:extLst>
          </p:cNvPr>
          <p:cNvSpPr txBox="1"/>
          <p:nvPr/>
        </p:nvSpPr>
        <p:spPr>
          <a:xfrm>
            <a:off x="1050845" y="1806875"/>
            <a:ext cx="127097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Expansión del </a:t>
            </a:r>
            <a:r>
              <a:rPr lang="es-ES" sz="2400" b="1" dirty="0" err="1">
                <a:solidFill>
                  <a:schemeClr val="bg1"/>
                </a:solidFill>
              </a:rPr>
              <a:t>Dataset</a:t>
            </a:r>
            <a:endParaRPr lang="es-ES" sz="2400" b="1" dirty="0">
              <a:solidFill>
                <a:schemeClr val="bg1"/>
              </a:solidFill>
            </a:endParaRPr>
          </a:p>
          <a:p>
            <a:endParaRPr lang="es-ES" sz="2400" b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Ampliar el </a:t>
            </a:r>
            <a:r>
              <a:rPr lang="es-ES" dirty="0" err="1">
                <a:solidFill>
                  <a:schemeClr val="bg1"/>
                </a:solidFill>
              </a:rPr>
              <a:t>dataset</a:t>
            </a:r>
            <a:r>
              <a:rPr lang="es-ES" dirty="0">
                <a:solidFill>
                  <a:schemeClr val="bg1"/>
                </a:solidFill>
              </a:rPr>
              <a:t> con nuevos juegos y enriquecer las descripciones con información adicional, como reseñas o datos de popularidad.</a:t>
            </a: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BEB93A27-F87D-6D44-DC61-2796A3CF7F47}"/>
              </a:ext>
            </a:extLst>
          </p:cNvPr>
          <p:cNvSpPr/>
          <p:nvPr/>
        </p:nvSpPr>
        <p:spPr>
          <a:xfrm>
            <a:off x="491370" y="16732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F0CA3E9-F761-F0AC-DE32-88672C520A7C}"/>
              </a:ext>
            </a:extLst>
          </p:cNvPr>
          <p:cNvSpPr/>
          <p:nvPr/>
        </p:nvSpPr>
        <p:spPr>
          <a:xfrm>
            <a:off x="668625" y="1824605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D9DD23AC-F7E4-DF88-1E33-846722293727}"/>
              </a:ext>
            </a:extLst>
          </p:cNvPr>
          <p:cNvSpPr/>
          <p:nvPr/>
        </p:nvSpPr>
        <p:spPr>
          <a:xfrm>
            <a:off x="508329" y="348138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F4A1CCBC-7C8B-D8A4-ACD2-A4EADCC8F78F}"/>
              </a:ext>
            </a:extLst>
          </p:cNvPr>
          <p:cNvSpPr/>
          <p:nvPr/>
        </p:nvSpPr>
        <p:spPr>
          <a:xfrm>
            <a:off x="508328" y="537590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F459DFDA-A6A5-0599-BFCB-FBDE04917A1F}"/>
              </a:ext>
            </a:extLst>
          </p:cNvPr>
          <p:cNvSpPr/>
          <p:nvPr/>
        </p:nvSpPr>
        <p:spPr>
          <a:xfrm>
            <a:off x="674990" y="553466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5196E62A-5BEA-AD9A-2C85-5E041023CB45}"/>
              </a:ext>
            </a:extLst>
          </p:cNvPr>
          <p:cNvSpPr/>
          <p:nvPr/>
        </p:nvSpPr>
        <p:spPr>
          <a:xfrm>
            <a:off x="681447" y="362558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2C1AD4-2731-17A8-03A7-021E382DFC2D}"/>
              </a:ext>
            </a:extLst>
          </p:cNvPr>
          <p:cNvSpPr txBox="1"/>
          <p:nvPr/>
        </p:nvSpPr>
        <p:spPr>
          <a:xfrm>
            <a:off x="1046797" y="3615031"/>
            <a:ext cx="129021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Soporte Multilingüe Completo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Optimizar el soporte para otros idiomas, permitiendo recomendaciones en múltiples lenguajes.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76DBB9-B36B-7762-5CBB-73B70A585550}"/>
              </a:ext>
            </a:extLst>
          </p:cNvPr>
          <p:cNvSpPr txBox="1"/>
          <p:nvPr/>
        </p:nvSpPr>
        <p:spPr>
          <a:xfrm>
            <a:off x="1050844" y="5534669"/>
            <a:ext cx="1307122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Integración con Datos en Tiempo Real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Explorar la integración de datos en tiempo real sobre tendencias de juegos populares o dinámicas de mercado para hacer las recomendaciones aún más relevantes.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AF6BF6A-7955-7323-480D-566EB4FC72E7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65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AFAA2CE-BE5D-6C38-849C-143AABFC108E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523207E-19B0-23E8-1F92-336BDC518C8F}"/>
              </a:ext>
            </a:extLst>
          </p:cNvPr>
          <p:cNvSpPr txBox="1"/>
          <p:nvPr/>
        </p:nvSpPr>
        <p:spPr>
          <a:xfrm>
            <a:off x="4995746" y="1538773"/>
            <a:ext cx="4873084" cy="144655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ES" sz="8800" b="1" dirty="0">
                <a:ln/>
                <a:solidFill>
                  <a:srgbClr val="00B0F0"/>
                </a:solidFill>
              </a:rPr>
              <a:t>¡Gracias!</a:t>
            </a:r>
          </a:p>
        </p:txBody>
      </p:sp>
      <p:pic>
        <p:nvPicPr>
          <p:cNvPr id="1026" name="Picture 2" descr="Streamlit Logo PNG Vectors Free Download">
            <a:hlinkClick r:id="rId3"/>
            <a:extLst>
              <a:ext uri="{FF2B5EF4-FFF2-40B4-BE49-F238E27FC236}">
                <a16:creationId xmlns:a16="http://schemas.microsoft.com/office/drawing/2014/main" id="{410C3FDB-D7C6-B54A-A876-D048D6EA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73" y="4176084"/>
            <a:ext cx="2857500" cy="133350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- símbolo, significado logotipo, historia, PNG">
            <a:hlinkClick r:id="rId5"/>
            <a:extLst>
              <a:ext uri="{FF2B5EF4-FFF2-40B4-BE49-F238E27FC236}">
                <a16:creationId xmlns:a16="http://schemas.microsoft.com/office/drawing/2014/main" id="{A3BE182F-E59F-9587-A2DF-6EA83ED98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293" y="3799982"/>
            <a:ext cx="3112892" cy="175100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55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951309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 del Proyecto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32529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7153" y="2428756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666280" y="2325291"/>
            <a:ext cx="348996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25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Recomendador</a:t>
            </a: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de </a:t>
            </a:r>
            <a:r>
              <a:rPr lang="es-E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Juegos</a:t>
            </a: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de Mesa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666280" y="283654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Desarrollar un sistema de recomendación avanzado para juegos de mesa utilizando IA.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5111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153" y="425457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666280" y="4151114"/>
            <a:ext cx="4797028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Procesamiento del Lenguaje Natural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666280" y="466236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Implementar técnicas de NLP para analizar descripciones y características de juegos.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9769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153" y="6080403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666280" y="5976938"/>
            <a:ext cx="344209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Experiencia Personalizada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666280" y="6488192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Ofrecer sugerencias adaptadas a las preferencias únicas de cada usuario.</a:t>
            </a:r>
            <a:endParaRPr lang="en-US" sz="1900" dirty="0"/>
          </a:p>
        </p:txBody>
      </p:sp>
      <p:pic>
        <p:nvPicPr>
          <p:cNvPr id="3076" name="Picture 4" descr="Red digital abstracta de puntos y líneas interconectados Diseño de fondo moderno y sofisticado para pancartas y carteles | Imagen Premium generada con IA">
            <a:extLst>
              <a:ext uri="{FF2B5EF4-FFF2-40B4-BE49-F238E27FC236}">
                <a16:creationId xmlns:a16="http://schemas.microsoft.com/office/drawing/2014/main" id="{FAB6A986-2E47-ADEB-EEE6-A42D7AE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461" y="-36076"/>
            <a:ext cx="5962650" cy="837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3343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Fuente de Datos: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1929765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7470" y="213598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BoardGameGeek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864037" y="275263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 una base de datos completa de juegos de mesa con información de miles de juegos, incluyendo descripciones, mecánicas, valoraciones y más.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61355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67470" y="486763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de BGG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864037" y="551427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Utilizamos la API de BGG para </a:t>
            </a:r>
            <a:r>
              <a:rPr lang="es-E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obtener</a:t>
            </a: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datos de 10,000 juegos.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371" y="325779"/>
            <a:ext cx="752939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de BoardGameGeek</a:t>
            </a:r>
            <a:endParaRPr lang="en-US" sz="4550" dirty="0"/>
          </a:p>
        </p:txBody>
      </p:sp>
      <p:sp>
        <p:nvSpPr>
          <p:cNvPr id="7" name="Text 3"/>
          <p:cNvSpPr/>
          <p:nvPr/>
        </p:nvSpPr>
        <p:spPr>
          <a:xfrm>
            <a:off x="5504359" y="1645469"/>
            <a:ext cx="289548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Atributos Principales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6664192" y="2092881"/>
            <a:ext cx="3706130" cy="1843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Nombre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Descripción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Mecánicas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Categorías</a:t>
            </a:r>
            <a:endParaRPr lang="es-ES" dirty="0"/>
          </a:p>
        </p:txBody>
      </p:sp>
      <p:sp>
        <p:nvSpPr>
          <p:cNvPr id="10" name="Text 5"/>
          <p:cNvSpPr/>
          <p:nvPr/>
        </p:nvSpPr>
        <p:spPr>
          <a:xfrm>
            <a:off x="10151618" y="1629148"/>
            <a:ext cx="289548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Datos Adicionales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11099470" y="2025529"/>
            <a:ext cx="3296754" cy="1586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Valoraciones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Año de Publicación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 err="1">
                <a:solidFill>
                  <a:srgbClr val="FFFFFF"/>
                </a:solidFill>
                <a:latin typeface="PT Sans" pitchFamily="34" charset="0"/>
              </a:rPr>
              <a:t>Nº</a:t>
            </a: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 de Jugadores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Tiempo de Partida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A94DBF7-3508-E580-9F99-2E3D2C0C4833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1227E337-9975-5150-7961-9C1C5F81E66B}"/>
              </a:ext>
            </a:extLst>
          </p:cNvPr>
          <p:cNvSpPr/>
          <p:nvPr/>
        </p:nvSpPr>
        <p:spPr>
          <a:xfrm>
            <a:off x="437663" y="1382713"/>
            <a:ext cx="4337548" cy="2407819"/>
          </a:xfrm>
          <a:prstGeom prst="roundRect">
            <a:avLst>
              <a:gd name="adj" fmla="val 25484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0DF228D1-3CEC-078D-F5D1-79A01F6EBBD7}"/>
              </a:ext>
            </a:extLst>
          </p:cNvPr>
          <p:cNvSpPr/>
          <p:nvPr/>
        </p:nvSpPr>
        <p:spPr>
          <a:xfrm>
            <a:off x="9770792" y="1382713"/>
            <a:ext cx="4439550" cy="2480780"/>
          </a:xfrm>
          <a:prstGeom prst="roundRect">
            <a:avLst>
              <a:gd name="adj" fmla="val 25484"/>
            </a:avLst>
          </a:prstGeom>
          <a:noFill/>
          <a:ln w="22860">
            <a:solidFill>
              <a:srgbClr val="DD785E"/>
            </a:solidFill>
            <a:prstDash val="solid"/>
          </a:ln>
        </p:spPr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AEE9AC1-04A2-D3E3-22F7-98A778CA91A6}"/>
              </a:ext>
            </a:extLst>
          </p:cNvPr>
          <p:cNvSpPr txBox="1"/>
          <p:nvPr/>
        </p:nvSpPr>
        <p:spPr>
          <a:xfrm>
            <a:off x="678854" y="1645469"/>
            <a:ext cx="302334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50" dirty="0" err="1">
                <a:solidFill>
                  <a:srgbClr val="FFFFFF"/>
                </a:solidFill>
                <a:latin typeface="Nunito Semi Bold" pitchFamily="34" charset="0"/>
              </a:rPr>
              <a:t>IDs</a:t>
            </a:r>
            <a:r>
              <a:rPr lang="es-ES" sz="2250" dirty="0">
                <a:solidFill>
                  <a:srgbClr val="FFFFFF"/>
                </a:solidFill>
                <a:latin typeface="Nunito Semi Bold" pitchFamily="34" charset="0"/>
              </a:rPr>
              <a:t> de juegos</a:t>
            </a:r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A412C5A1-CFD1-7ECE-FAC8-62B3A144B5DB}"/>
              </a:ext>
            </a:extLst>
          </p:cNvPr>
          <p:cNvSpPr/>
          <p:nvPr/>
        </p:nvSpPr>
        <p:spPr>
          <a:xfrm>
            <a:off x="5101075" y="1382712"/>
            <a:ext cx="4330292" cy="2407820"/>
          </a:xfrm>
          <a:prstGeom prst="roundRect">
            <a:avLst>
              <a:gd name="adj" fmla="val 20038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4F55027-9B0E-6922-6256-BBBD123485D1}"/>
              </a:ext>
            </a:extLst>
          </p:cNvPr>
          <p:cNvSpPr txBox="1"/>
          <p:nvPr/>
        </p:nvSpPr>
        <p:spPr>
          <a:xfrm>
            <a:off x="687612" y="2210991"/>
            <a:ext cx="374817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FFFF"/>
                </a:solidFill>
                <a:latin typeface="PT Sans" pitchFamily="34" charset="0"/>
              </a:rPr>
              <a:t>IDs</a:t>
            </a: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 aleatorios en un rango de 1 a 300,000.</a:t>
            </a:r>
          </a:p>
          <a:p>
            <a:endParaRPr lang="es-ES" dirty="0">
              <a:solidFill>
                <a:srgbClr val="FFFFFF"/>
              </a:solidFill>
              <a:latin typeface="PT Sans" pitchFamily="34" charset="0"/>
            </a:endParaRPr>
          </a:p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Hasta 10,000 juegos extraídos.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435ABBF-E960-C0EE-98EC-113B43E603A7}"/>
              </a:ext>
            </a:extLst>
          </p:cNvPr>
          <p:cNvSpPr txBox="1"/>
          <p:nvPr/>
        </p:nvSpPr>
        <p:spPr>
          <a:xfrm>
            <a:off x="3075462" y="6256424"/>
            <a:ext cx="42397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Manejar respuestas vacías o errores.</a:t>
            </a:r>
          </a:p>
          <a:p>
            <a:endParaRPr lang="es-ES" dirty="0">
              <a:solidFill>
                <a:srgbClr val="FFFFFF"/>
              </a:solidFill>
              <a:latin typeface="PT Sans" pitchFamily="34" charset="0"/>
            </a:endParaRPr>
          </a:p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Registrar solo los juegos válidos.</a:t>
            </a:r>
          </a:p>
        </p:txBody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4DF8C8AE-3A78-49B9-F802-E5F2CC518EE4}"/>
              </a:ext>
            </a:extLst>
          </p:cNvPr>
          <p:cNvSpPr/>
          <p:nvPr/>
        </p:nvSpPr>
        <p:spPr>
          <a:xfrm>
            <a:off x="2582668" y="5107259"/>
            <a:ext cx="4597235" cy="2711668"/>
          </a:xfrm>
          <a:prstGeom prst="roundRect">
            <a:avLst>
              <a:gd name="adj" fmla="val 25484"/>
            </a:avLst>
          </a:prstGeom>
          <a:noFill/>
          <a:ln w="22860">
            <a:solidFill>
              <a:srgbClr val="48A8E2"/>
            </a:solidFill>
            <a:prstDash val="solid"/>
          </a:ln>
        </p:spPr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A7AF720-402B-7AF8-1229-327E7CEB9781}"/>
              </a:ext>
            </a:extLst>
          </p:cNvPr>
          <p:cNvSpPr txBox="1"/>
          <p:nvPr/>
        </p:nvSpPr>
        <p:spPr>
          <a:xfrm>
            <a:off x="3031394" y="5599115"/>
            <a:ext cx="302334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50" dirty="0">
                <a:solidFill>
                  <a:srgbClr val="FFFFFF"/>
                </a:solidFill>
                <a:latin typeface="Nunito Semi Bold" pitchFamily="34" charset="0"/>
              </a:rPr>
              <a:t>Control de errores</a:t>
            </a:r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8F91C345-3556-3C89-669B-90F1F364D060}"/>
              </a:ext>
            </a:extLst>
          </p:cNvPr>
          <p:cNvSpPr/>
          <p:nvPr/>
        </p:nvSpPr>
        <p:spPr>
          <a:xfrm>
            <a:off x="7472174" y="5107259"/>
            <a:ext cx="4597235" cy="2711668"/>
          </a:xfrm>
          <a:prstGeom prst="roundRect">
            <a:avLst>
              <a:gd name="adj" fmla="val 25484"/>
            </a:avLst>
          </a:prstGeom>
          <a:noFill/>
          <a:ln w="22860">
            <a:solidFill>
              <a:srgbClr val="92D050"/>
            </a:solidFill>
            <a:prstDash val="solid"/>
          </a:ln>
        </p:spPr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DF2801F-8406-A7FD-4B18-AEB195130555}"/>
              </a:ext>
            </a:extLst>
          </p:cNvPr>
          <p:cNvSpPr txBox="1"/>
          <p:nvPr/>
        </p:nvSpPr>
        <p:spPr>
          <a:xfrm>
            <a:off x="7766945" y="6037697"/>
            <a:ext cx="40979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La API es lenta.</a:t>
            </a:r>
          </a:p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Errores ocasionales debido a la alta demanda.</a:t>
            </a:r>
          </a:p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Necesario programar pausas entre las solicitudes.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39054E0-C595-4DF3-5584-8C50F43FB666}"/>
              </a:ext>
            </a:extLst>
          </p:cNvPr>
          <p:cNvSpPr txBox="1"/>
          <p:nvPr/>
        </p:nvSpPr>
        <p:spPr>
          <a:xfrm>
            <a:off x="7766945" y="5513407"/>
            <a:ext cx="302334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50" dirty="0">
                <a:solidFill>
                  <a:srgbClr val="FFFFFF"/>
                </a:solidFill>
                <a:latin typeface="Nunito Semi Bold" pitchFamily="34" charset="0"/>
              </a:rPr>
              <a:t>Limitaciones de la API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0845" y="622935"/>
            <a:ext cx="7742873" cy="1177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Análisis de Datos</a:t>
            </a:r>
            <a:endParaRPr lang="en-US" sz="3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" y="622935"/>
            <a:ext cx="500420" cy="50042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CAD99C8-91C5-DFE8-8A7A-9665E6F39E09}"/>
              </a:ext>
            </a:extLst>
          </p:cNvPr>
          <p:cNvSpPr txBox="1"/>
          <p:nvPr/>
        </p:nvSpPr>
        <p:spPr>
          <a:xfrm>
            <a:off x="1050845" y="1849510"/>
            <a:ext cx="73152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Limpieza de Datos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Tratamiento de nulos y valores faltantes, asegurando que los datos estuvieran en condiciones óptimas antes del análisis.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F87675-D13C-749D-9B71-D6E3F8AB8574}"/>
              </a:ext>
            </a:extLst>
          </p:cNvPr>
          <p:cNvSpPr txBox="1"/>
          <p:nvPr/>
        </p:nvSpPr>
        <p:spPr>
          <a:xfrm>
            <a:off x="1050845" y="5333876"/>
            <a:ext cx="73152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Análisis en </a:t>
            </a:r>
            <a:r>
              <a:rPr lang="es-ES" sz="2400" b="1" dirty="0" err="1">
                <a:solidFill>
                  <a:schemeClr val="bg1"/>
                </a:solidFill>
              </a:rPr>
              <a:t>Power</a:t>
            </a:r>
            <a:r>
              <a:rPr lang="es-ES" sz="2400" b="1" dirty="0">
                <a:solidFill>
                  <a:schemeClr val="bg1"/>
                </a:solidFill>
              </a:rPr>
              <a:t> BI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Análisis interactivo en </a:t>
            </a:r>
            <a:r>
              <a:rPr lang="es-ES" dirty="0" err="1">
                <a:solidFill>
                  <a:schemeClr val="bg1"/>
                </a:solidFill>
              </a:rPr>
              <a:t>Power</a:t>
            </a:r>
            <a:r>
              <a:rPr lang="es-ES" dirty="0">
                <a:solidFill>
                  <a:schemeClr val="bg1"/>
                </a:solidFill>
              </a:rPr>
              <a:t> BI, donde se crearon gráficos dinámicos para visualizar características de los juegos.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ED02B2C-7151-40E4-3B1F-7E4047A48489}"/>
              </a:ext>
            </a:extLst>
          </p:cNvPr>
          <p:cNvSpPr txBox="1"/>
          <p:nvPr/>
        </p:nvSpPr>
        <p:spPr>
          <a:xfrm>
            <a:off x="1050845" y="3491552"/>
            <a:ext cx="73152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Visualización con Python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Gráficos para explorar la distribución de variables y entender mejor las características de los juegos.</a:t>
            </a: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BEB93A27-F87D-6D44-DC61-2796A3CF7F47}"/>
              </a:ext>
            </a:extLst>
          </p:cNvPr>
          <p:cNvSpPr/>
          <p:nvPr/>
        </p:nvSpPr>
        <p:spPr>
          <a:xfrm>
            <a:off x="495418" y="194041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F0CA3E9-F761-F0AC-DE32-88672C520A7C}"/>
              </a:ext>
            </a:extLst>
          </p:cNvPr>
          <p:cNvSpPr/>
          <p:nvPr/>
        </p:nvSpPr>
        <p:spPr>
          <a:xfrm>
            <a:off x="668625" y="2080260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D9DD23AC-F7E4-DF88-1E33-846722293727}"/>
              </a:ext>
            </a:extLst>
          </p:cNvPr>
          <p:cNvSpPr/>
          <p:nvPr/>
        </p:nvSpPr>
        <p:spPr>
          <a:xfrm>
            <a:off x="495418" y="355006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F4A1CCBC-7C8B-D8A4-ACD2-A4EADCC8F78F}"/>
              </a:ext>
            </a:extLst>
          </p:cNvPr>
          <p:cNvSpPr/>
          <p:nvPr/>
        </p:nvSpPr>
        <p:spPr>
          <a:xfrm>
            <a:off x="495417" y="542151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F459DFDA-A6A5-0599-BFCB-FBDE04917A1F}"/>
              </a:ext>
            </a:extLst>
          </p:cNvPr>
          <p:cNvSpPr/>
          <p:nvPr/>
        </p:nvSpPr>
        <p:spPr>
          <a:xfrm>
            <a:off x="666510" y="5524976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5196E62A-5BEA-AD9A-2C85-5E041023CB45}"/>
              </a:ext>
            </a:extLst>
          </p:cNvPr>
          <p:cNvSpPr/>
          <p:nvPr/>
        </p:nvSpPr>
        <p:spPr>
          <a:xfrm>
            <a:off x="666511" y="3653534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D56E5AC-8EC4-0D2C-AF49-6FFBF7619ECE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4F51F2-211F-734E-2163-8FC66E23F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045" y="605396"/>
            <a:ext cx="6058398" cy="33966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FE0095-ADDD-BF0A-3D33-77C7E9B95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045" y="4262458"/>
            <a:ext cx="6058398" cy="34289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3033" y="539948"/>
            <a:ext cx="5803344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Preprocesamiento de Datos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33" y="1411129"/>
            <a:ext cx="751874" cy="12030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15073" y="1541585"/>
            <a:ext cx="254258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ES" sz="2800" dirty="0">
                <a:solidFill>
                  <a:srgbClr val="FFFFFF"/>
                </a:solidFill>
                <a:latin typeface="Nunito Semi Bold" pitchFamily="34" charset="0"/>
              </a:rPr>
              <a:t>Integración</a:t>
            </a:r>
            <a:r>
              <a:rPr lang="en-US" sz="2800" dirty="0">
                <a:solidFill>
                  <a:srgbClr val="FFFFFF"/>
                </a:solidFill>
                <a:latin typeface="Nunito Semi Bold" pitchFamily="34" charset="0"/>
              </a:rPr>
              <a:t> de </a:t>
            </a:r>
            <a:r>
              <a:rPr lang="es-ES" sz="2800" dirty="0">
                <a:solidFill>
                  <a:srgbClr val="FFFFFF"/>
                </a:solidFill>
                <a:latin typeface="Nunito Semi Bold" pitchFamily="34" charset="0"/>
              </a:rPr>
              <a:t>Atributos</a:t>
            </a:r>
          </a:p>
        </p:txBody>
      </p:sp>
      <p:sp>
        <p:nvSpPr>
          <p:cNvPr id="6" name="Text 2"/>
          <p:cNvSpPr/>
          <p:nvPr/>
        </p:nvSpPr>
        <p:spPr>
          <a:xfrm>
            <a:off x="7115073" y="1855922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Fusión de mecánicas y categorías con la descripción del juego.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33" y="2575299"/>
            <a:ext cx="751874" cy="12030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15073" y="2611119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</a:rPr>
              <a:t>Limpieza de </a:t>
            </a:r>
            <a:r>
              <a:rPr lang="es-ES" sz="2800" dirty="0">
                <a:solidFill>
                  <a:srgbClr val="FFFFFF"/>
                </a:solidFill>
                <a:latin typeface="Nunito Semi Bold" pitchFamily="34" charset="0"/>
              </a:rPr>
              <a:t>Texto</a:t>
            </a:r>
          </a:p>
        </p:txBody>
      </p:sp>
      <p:sp>
        <p:nvSpPr>
          <p:cNvPr id="9" name="Text 4"/>
          <p:cNvSpPr/>
          <p:nvPr/>
        </p:nvSpPr>
        <p:spPr>
          <a:xfrm>
            <a:off x="7115073" y="2969462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Eliminación de caracteres especiales y normalización de formato.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033" y="3746088"/>
            <a:ext cx="751874" cy="12030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53989" y="5014052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ES" sz="2800" dirty="0">
                <a:solidFill>
                  <a:srgbClr val="FFFFFF"/>
                </a:solidFill>
                <a:latin typeface="Nunito Semi Bold" pitchFamily="34" charset="0"/>
              </a:rPr>
              <a:t>Lematización</a:t>
            </a:r>
          </a:p>
        </p:txBody>
      </p:sp>
      <p:sp>
        <p:nvSpPr>
          <p:cNvPr id="12" name="Text 6"/>
          <p:cNvSpPr/>
          <p:nvPr/>
        </p:nvSpPr>
        <p:spPr>
          <a:xfrm>
            <a:off x="7153989" y="5338754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Reducción de palabras a su forma base para mejorar el análisis.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033" y="4910258"/>
            <a:ext cx="751874" cy="12030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15719" y="6171784"/>
            <a:ext cx="273117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Eliminación de Stopwords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7150000" y="6530327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Remoción de palabras comunes sin valor semántico significativo.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8A97952-AE12-2511-BA80-DF034B06F941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6" name="Picture 2" descr="Icono de Procesamiento de datos Meticulous Lineal Color | Freepik">
            <a:extLst>
              <a:ext uri="{FF2B5EF4-FFF2-40B4-BE49-F238E27FC236}">
                <a16:creationId xmlns:a16="http://schemas.microsoft.com/office/drawing/2014/main" id="{32B98469-63EF-978B-F2B7-B960DF658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0" y="448046"/>
            <a:ext cx="5473251" cy="753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5">
            <a:extLst>
              <a:ext uri="{FF2B5EF4-FFF2-40B4-BE49-F238E27FC236}">
                <a16:creationId xmlns:a16="http://schemas.microsoft.com/office/drawing/2014/main" id="{5B04B80B-E668-60DA-CFF8-8BCAE8A5F80B}"/>
              </a:ext>
            </a:extLst>
          </p:cNvPr>
          <p:cNvSpPr/>
          <p:nvPr/>
        </p:nvSpPr>
        <p:spPr>
          <a:xfrm>
            <a:off x="7153989" y="3852159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ES" sz="2800" dirty="0" err="1">
                <a:solidFill>
                  <a:srgbClr val="FFFFFF"/>
                </a:solidFill>
                <a:latin typeface="Nunito Semi Bold" pitchFamily="34" charset="0"/>
              </a:rPr>
              <a:t>Tokenización</a:t>
            </a:r>
            <a:br>
              <a:rPr lang="es-ES" sz="2800" dirty="0"/>
            </a:br>
            <a:endParaRPr lang="es-ES" sz="2800" dirty="0">
              <a:solidFill>
                <a:srgbClr val="FFFFFF"/>
              </a:solidFill>
              <a:latin typeface="Nunito Semi Bold" pitchFamily="34" charset="0"/>
            </a:endParaRP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F034D65F-1C01-112E-A424-A9272728DC69}"/>
              </a:ext>
            </a:extLst>
          </p:cNvPr>
          <p:cNvSpPr/>
          <p:nvPr/>
        </p:nvSpPr>
        <p:spPr>
          <a:xfrm>
            <a:off x="7153989" y="4225214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División del texto en palabras o fragmentos (tokens) individuales.</a:t>
            </a:r>
            <a:endParaRPr lang="en-US" dirty="0">
              <a:solidFill>
                <a:srgbClr val="FFFFFF"/>
              </a:solidFill>
              <a:latin typeface="PT Sans" pitchFamily="34" charset="0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AF6392E-32D1-9CD0-EA91-707611C91360}"/>
              </a:ext>
            </a:extLst>
          </p:cNvPr>
          <p:cNvGrpSpPr/>
          <p:nvPr/>
        </p:nvGrpSpPr>
        <p:grpSpPr>
          <a:xfrm>
            <a:off x="6173032" y="6081047"/>
            <a:ext cx="751874" cy="1212409"/>
            <a:chOff x="6173033" y="6081047"/>
            <a:chExt cx="751874" cy="1212409"/>
          </a:xfrm>
        </p:grpSpPr>
        <p:sp>
          <p:nvSpPr>
            <p:cNvPr id="19" name="Flecha: cheurón 18">
              <a:extLst>
                <a:ext uri="{FF2B5EF4-FFF2-40B4-BE49-F238E27FC236}">
                  <a16:creationId xmlns:a16="http://schemas.microsoft.com/office/drawing/2014/main" id="{D0251D22-F6B6-7A05-0684-0E079B98DD2B}"/>
                </a:ext>
              </a:extLst>
            </p:cNvPr>
            <p:cNvSpPr/>
            <p:nvPr/>
          </p:nvSpPr>
          <p:spPr>
            <a:xfrm rot="5400000">
              <a:off x="5942765" y="6311315"/>
              <a:ext cx="1212409" cy="751874"/>
            </a:xfrm>
            <a:prstGeom prst="chevron">
              <a:avLst>
                <a:gd name="adj" fmla="val 22879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C9AB5F4-15F3-1216-E080-B116CBB4636A}"/>
                </a:ext>
              </a:extLst>
            </p:cNvPr>
            <p:cNvSpPr txBox="1"/>
            <p:nvPr/>
          </p:nvSpPr>
          <p:spPr>
            <a:xfrm>
              <a:off x="6398126" y="648822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1016" y="695087"/>
            <a:ext cx="6017895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Vectorización con Doc2Vec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21016" y="1627227"/>
            <a:ext cx="7674769" cy="1235512"/>
          </a:xfrm>
          <a:prstGeom prst="roundRect">
            <a:avLst>
              <a:gd name="adj" fmla="val 2548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3664" y="1859875"/>
            <a:ext cx="256817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Embeddings de Juegos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3664" y="2294334"/>
            <a:ext cx="720947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s-E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Cada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s-E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descripción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se convierte en un vector numérico de alta dimensionalidad.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1016" y="3072527"/>
            <a:ext cx="7674769" cy="1571268"/>
          </a:xfrm>
          <a:prstGeom prst="roundRect">
            <a:avLst>
              <a:gd name="adj" fmla="val 2003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53664" y="3305175"/>
            <a:ext cx="298549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Normalización de Vectores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3664" y="3739634"/>
            <a:ext cx="720947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vectores se normalizan antes de almacenarlos  para mejorar la precisión de la búsqueda.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1016" y="4853583"/>
            <a:ext cx="7674769" cy="1235512"/>
          </a:xfrm>
          <a:prstGeom prst="roundRect">
            <a:avLst>
              <a:gd name="adj" fmla="val 2548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3664" y="5086231"/>
            <a:ext cx="280142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Integración con Pinecone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3664" y="5520690"/>
            <a:ext cx="720947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utiliza Pinecone para almacenar y buscar los embeddings de los juegos.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1016" y="6298882"/>
            <a:ext cx="7674769" cy="1235512"/>
          </a:xfrm>
          <a:prstGeom prst="roundRect">
            <a:avLst>
              <a:gd name="adj" fmla="val 2548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53664" y="6531531"/>
            <a:ext cx="247614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Captura de Semántica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53664" y="6965990"/>
            <a:ext cx="720947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vectores reflejan relaciones semánticas entre juegos similares.</a:t>
            </a:r>
            <a:endParaRPr lang="en-US" sz="1650" dirty="0"/>
          </a:p>
        </p:txBody>
      </p:sp>
      <p:pic>
        <p:nvPicPr>
          <p:cNvPr id="2050" name="Picture 2" descr="Pinecone brings serverless vector database to AWS, Azure, and Google Cloud  | Okoone">
            <a:extLst>
              <a:ext uri="{FF2B5EF4-FFF2-40B4-BE49-F238E27FC236}">
                <a16:creationId xmlns:a16="http://schemas.microsoft.com/office/drawing/2014/main" id="{2CBA89B1-6C43-B550-B501-93D27EC6B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5" t="-1667" b="1"/>
          <a:stretch/>
        </p:blipFill>
        <p:spPr bwMode="auto">
          <a:xfrm>
            <a:off x="-446458" y="-206679"/>
            <a:ext cx="6328393" cy="856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588BB479-9184-7FD3-51D4-BC366827DD6A}"/>
              </a:ext>
            </a:extLst>
          </p:cNvPr>
          <p:cNvSpPr/>
          <p:nvPr/>
        </p:nvSpPr>
        <p:spPr>
          <a:xfrm>
            <a:off x="12454359" y="7660243"/>
            <a:ext cx="2068178" cy="495299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28028" y="774502"/>
            <a:ext cx="6920865" cy="539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Funcionamiento del Recomendador</a:t>
            </a:r>
            <a:endParaRPr lang="en-US" sz="3350" dirty="0"/>
          </a:p>
        </p:txBody>
      </p:sp>
      <p:sp>
        <p:nvSpPr>
          <p:cNvPr id="5" name="Text 1"/>
          <p:cNvSpPr/>
          <p:nvPr/>
        </p:nvSpPr>
        <p:spPr>
          <a:xfrm>
            <a:off x="6729646" y="1771769"/>
            <a:ext cx="2156817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Entrada del Usuario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6729646" y="2182613"/>
            <a:ext cx="66692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usuario describe sus preferencias de juego en lenguaje natural.</a:t>
            </a:r>
            <a:endParaRPr lang="en-US" dirty="0"/>
          </a:p>
        </p:txBody>
      </p:sp>
      <p:sp>
        <p:nvSpPr>
          <p:cNvPr id="8" name="Text 3"/>
          <p:cNvSpPr/>
          <p:nvPr/>
        </p:nvSpPr>
        <p:spPr>
          <a:xfrm>
            <a:off x="6769655" y="3293328"/>
            <a:ext cx="2453402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Vectorización del Prompt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6769655" y="3704172"/>
            <a:ext cx="66692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descripción del usuario se convierte en un vector utilizando Doc2Vec.</a:t>
            </a:r>
            <a:endParaRPr lang="en-US" dirty="0"/>
          </a:p>
        </p:txBody>
      </p:sp>
      <p:sp>
        <p:nvSpPr>
          <p:cNvPr id="11" name="Text 5"/>
          <p:cNvSpPr/>
          <p:nvPr/>
        </p:nvSpPr>
        <p:spPr>
          <a:xfrm>
            <a:off x="6730644" y="4670960"/>
            <a:ext cx="245125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Búsqueda de Similaridad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6769655" y="5105497"/>
            <a:ext cx="6842563" cy="799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calcula la similaridad del coseno entre el vector del usuario y los juegos.</a:t>
            </a:r>
            <a:endParaRPr lang="en-US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3A97A4E-F8C5-5B85-417C-55EF10ECC44C}"/>
              </a:ext>
            </a:extLst>
          </p:cNvPr>
          <p:cNvGrpSpPr/>
          <p:nvPr/>
        </p:nvGrpSpPr>
        <p:grpSpPr>
          <a:xfrm>
            <a:off x="5669756" y="1588532"/>
            <a:ext cx="916543" cy="5866448"/>
            <a:chOff x="6128028" y="1588532"/>
            <a:chExt cx="916543" cy="5866448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8028" y="1588532"/>
              <a:ext cx="916543" cy="1466612"/>
            </a:xfrm>
            <a:prstGeom prst="rect">
              <a:avLst/>
            </a:prstGeom>
          </p:spPr>
        </p:pic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8028" y="3055144"/>
              <a:ext cx="916543" cy="1466612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8028" y="4521756"/>
              <a:ext cx="916543" cy="1466612"/>
            </a:xfrm>
            <a:prstGeom prst="rect">
              <a:avLst/>
            </a:prstGeom>
          </p:spPr>
        </p:pic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8028" y="5988368"/>
              <a:ext cx="916543" cy="1466612"/>
            </a:xfrm>
            <a:prstGeom prst="rect">
              <a:avLst/>
            </a:prstGeom>
          </p:spPr>
        </p:pic>
      </p:grpSp>
      <p:sp>
        <p:nvSpPr>
          <p:cNvPr id="14" name="Text 7"/>
          <p:cNvSpPr/>
          <p:nvPr/>
        </p:nvSpPr>
        <p:spPr>
          <a:xfrm>
            <a:off x="6769655" y="6171605"/>
            <a:ext cx="2156817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Recomendaciones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6769655" y="6574989"/>
            <a:ext cx="66692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presentan los juegos más similares como recomendaciones personalizadas.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F9D1AA0-C8D2-0750-1820-0D53F1C3E5EB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24" name="Picture 4" descr="300 cajas en casa y 200 partidas al año: así es dedicar tu vida a los juegos  de mesa">
            <a:extLst>
              <a:ext uri="{FF2B5EF4-FFF2-40B4-BE49-F238E27FC236}">
                <a16:creationId xmlns:a16="http://schemas.microsoft.com/office/drawing/2014/main" id="{96DF7A97-F5BE-E6F5-F669-577379BC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807"/>
            <a:ext cx="5378537" cy="837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 Vector Database &amp; How Does it Work? Use Cases + Examples |  Pinecone">
            <a:extLst>
              <a:ext uri="{FF2B5EF4-FFF2-40B4-BE49-F238E27FC236}">
                <a16:creationId xmlns:a16="http://schemas.microsoft.com/office/drawing/2014/main" id="{EF4CC329-5091-A562-20EA-AED32A87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39" y="1304693"/>
            <a:ext cx="13983672" cy="536757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78FDDD9-9DAC-9EA2-202D-80F13CF15FF6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7216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727</Words>
  <Application>Microsoft Office PowerPoint</Application>
  <PresentationFormat>Personalizado</PresentationFormat>
  <Paragraphs>130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PT Sans</vt:lpstr>
      <vt:lpstr>Nunito Semi Bold</vt:lpstr>
      <vt:lpstr>PT Sans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Laura Ortiz Alameda</cp:lastModifiedBy>
  <cp:revision>9</cp:revision>
  <dcterms:created xsi:type="dcterms:W3CDTF">2024-10-23T09:32:55Z</dcterms:created>
  <dcterms:modified xsi:type="dcterms:W3CDTF">2024-10-25T08:17:00Z</dcterms:modified>
</cp:coreProperties>
</file>